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8" r:id="rId2"/>
    <p:sldId id="256" r:id="rId3"/>
    <p:sldId id="257" r:id="rId4"/>
    <p:sldId id="259" r:id="rId5"/>
    <p:sldId id="261" r:id="rId6"/>
    <p:sldId id="264" r:id="rId7"/>
    <p:sldId id="265" r:id="rId8"/>
    <p:sldId id="267" r:id="rId9"/>
    <p:sldId id="263" r:id="rId10"/>
    <p:sldId id="270" r:id="rId11"/>
    <p:sldId id="266" r:id="rId12"/>
    <p:sldId id="268" r:id="rId13"/>
    <p:sldId id="260" r:id="rId14"/>
    <p:sldId id="269" r:id="rId1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HY얕은샘물M" panose="0203060000010101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휴먼모음T" panose="02030504000101010101" pitchFamily="18" charset="-127"/>
      <p:regular r:id="rId25"/>
    </p:embeddedFont>
    <p:embeddedFont>
      <p:font typeface="휴먼편지체" panose="02030504000101010101" pitchFamily="18" charset="-127"/>
      <p:regular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F5EE"/>
    <a:srgbClr val="A496D4"/>
    <a:srgbClr val="F5A8BF"/>
    <a:srgbClr val="FCC6D4"/>
    <a:srgbClr val="F8C0D1"/>
    <a:srgbClr val="C3B9E0"/>
    <a:srgbClr val="FFECF2"/>
    <a:srgbClr val="FFC6D7"/>
    <a:srgbClr val="FACE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25" autoAdjust="0"/>
    <p:restoredTop sz="93560" autoAdjust="0"/>
  </p:normalViewPr>
  <p:slideViewPr>
    <p:cSldViewPr snapToGrid="0">
      <p:cViewPr varScale="1">
        <p:scale>
          <a:sx n="107" d="100"/>
          <a:sy n="107" d="100"/>
        </p:scale>
        <p:origin x="215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fna9919@gmail.com" userId="757317cfdaae5fcc" providerId="LiveId" clId="{1189B4D4-C983-4FD8-B901-9E6342D1BAFF}"/>
    <pc:docChg chg="undo custSel modSld">
      <pc:chgData name="kafna9919@gmail.com" userId="757317cfdaae5fcc" providerId="LiveId" clId="{1189B4D4-C983-4FD8-B901-9E6342D1BAFF}" dt="2019-06-15T09:29:24.931" v="968" actId="20577"/>
      <pc:docMkLst>
        <pc:docMk/>
      </pc:docMkLst>
      <pc:sldChg chg="modSp">
        <pc:chgData name="kafna9919@gmail.com" userId="757317cfdaae5fcc" providerId="LiveId" clId="{1189B4D4-C983-4FD8-B901-9E6342D1BAFF}" dt="2019-06-15T07:15:46.872" v="500" actId="20577"/>
        <pc:sldMkLst>
          <pc:docMk/>
          <pc:sldMk cId="1176001055" sldId="259"/>
        </pc:sldMkLst>
        <pc:spChg chg="mod">
          <ac:chgData name="kafna9919@gmail.com" userId="757317cfdaae5fcc" providerId="LiveId" clId="{1189B4D4-C983-4FD8-B901-9E6342D1BAFF}" dt="2019-06-15T07:15:46.872" v="500" actId="20577"/>
          <ac:spMkLst>
            <pc:docMk/>
            <pc:sldMk cId="1176001055" sldId="259"/>
            <ac:spMk id="2" creationId="{00000000-0000-0000-0000-000000000000}"/>
          </ac:spMkLst>
        </pc:spChg>
      </pc:sldChg>
      <pc:sldChg chg="addSp delSp modSp">
        <pc:chgData name="kafna9919@gmail.com" userId="757317cfdaae5fcc" providerId="LiveId" clId="{1189B4D4-C983-4FD8-B901-9E6342D1BAFF}" dt="2019-06-15T09:29:24.931" v="968" actId="20577"/>
        <pc:sldMkLst>
          <pc:docMk/>
          <pc:sldMk cId="3288906918" sldId="261"/>
        </pc:sldMkLst>
        <pc:spChg chg="add del mod">
          <ac:chgData name="kafna9919@gmail.com" userId="757317cfdaae5fcc" providerId="LiveId" clId="{1189B4D4-C983-4FD8-B901-9E6342D1BAFF}" dt="2019-06-15T09:26:47.220" v="566" actId="478"/>
          <ac:spMkLst>
            <pc:docMk/>
            <pc:sldMk cId="3288906918" sldId="261"/>
            <ac:spMk id="2" creationId="{5CAA570F-A030-440A-B67D-30901F2A1E3C}"/>
          </ac:spMkLst>
        </pc:spChg>
        <pc:spChg chg="add mod">
          <ac:chgData name="kafna9919@gmail.com" userId="757317cfdaae5fcc" providerId="LiveId" clId="{1189B4D4-C983-4FD8-B901-9E6342D1BAFF}" dt="2019-06-15T09:29:24.931" v="968" actId="20577"/>
          <ac:spMkLst>
            <pc:docMk/>
            <pc:sldMk cId="3288906918" sldId="261"/>
            <ac:spMk id="3" creationId="{0C3D471B-B805-4265-815B-9F61A484A4D1}"/>
          </ac:spMkLst>
        </pc:spChg>
      </pc:sldChg>
    </pc:docChg>
  </pc:docChgLst>
</pc:chgInfo>
</file>

<file path=ppt/media/hdphoto1.wdp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22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171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396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410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21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230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239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360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848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1275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350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C6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D848F-DCF2-47E5-B0DC-91A6928CF46E}" type="datetimeFigureOut">
              <a:rPr lang="ko-KR" altLang="en-US" smtClean="0"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B39F56-1068-4BB7-8338-692FFA0BCE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561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FB58B0F-2F3B-4030-A025-1D99B70A71A7}"/>
              </a:ext>
            </a:extLst>
          </p:cNvPr>
          <p:cNvSpPr txBox="1"/>
          <p:nvPr/>
        </p:nvSpPr>
        <p:spPr>
          <a:xfrm>
            <a:off x="548640" y="2598599"/>
            <a:ext cx="8046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rgbClr val="FACEDC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Insert coin</a:t>
            </a:r>
            <a:endParaRPr lang="ko-KR" altLang="en-US" sz="5400" dirty="0">
              <a:solidFill>
                <a:srgbClr val="FACEDC"/>
              </a:solidFill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581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4F3D2F6-198E-4832-B388-A05EF0D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6" y="103344"/>
            <a:ext cx="8907028" cy="665131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40D059-A8B7-41AA-BB78-9A38DD4C99FE}"/>
              </a:ext>
            </a:extLst>
          </p:cNvPr>
          <p:cNvSpPr/>
          <p:nvPr/>
        </p:nvSpPr>
        <p:spPr>
          <a:xfrm>
            <a:off x="0" y="0"/>
            <a:ext cx="9144000" cy="1606858"/>
          </a:xfrm>
          <a:prstGeom prst="rect">
            <a:avLst/>
          </a:prstGeom>
          <a:solidFill>
            <a:srgbClr val="FCC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DCAC58A-B90E-45B3-9BC1-F9A13845EE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451"/>
          <a:stretch/>
        </p:blipFill>
        <p:spPr>
          <a:xfrm>
            <a:off x="118486" y="1240579"/>
            <a:ext cx="8907028" cy="3690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21CF0DB-29B5-4041-8374-5F160B18F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59288" r="12318" b="13010"/>
          <a:stretch/>
        </p:blipFill>
        <p:spPr>
          <a:xfrm>
            <a:off x="1575965" y="146905"/>
            <a:ext cx="1162976" cy="10501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883AE07-CEFA-401D-BA9A-FE7DF411F7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4" t="59934" r="63429" b="14305"/>
          <a:stretch/>
        </p:blipFill>
        <p:spPr>
          <a:xfrm>
            <a:off x="443886" y="227518"/>
            <a:ext cx="1038686" cy="9613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9179BE3-C2D8-4805-BE98-4BC1D04EC483}"/>
              </a:ext>
            </a:extLst>
          </p:cNvPr>
          <p:cNvSpPr txBox="1"/>
          <p:nvPr/>
        </p:nvSpPr>
        <p:spPr>
          <a:xfrm flipH="1">
            <a:off x="2331720" y="310293"/>
            <a:ext cx="6368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코드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AA570F-A030-440A-B67D-30901F2A1E3C}"/>
              </a:ext>
            </a:extLst>
          </p:cNvPr>
          <p:cNvSpPr/>
          <p:nvPr/>
        </p:nvSpPr>
        <p:spPr>
          <a:xfrm>
            <a:off x="337351" y="1409034"/>
            <a:ext cx="8549197" cy="5139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340512-7832-48C3-807F-E4DCCABE9207}"/>
              </a:ext>
            </a:extLst>
          </p:cNvPr>
          <p:cNvSpPr txBox="1"/>
          <p:nvPr/>
        </p:nvSpPr>
        <p:spPr>
          <a:xfrm>
            <a:off x="337351" y="1517798"/>
            <a:ext cx="441570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  private void </a:t>
            </a:r>
            <a:r>
              <a:rPr lang="en-US" altLang="ko-KR" sz="1600" dirty="0" err="1"/>
              <a:t>buttonInput_Click</a:t>
            </a:r>
            <a:r>
              <a:rPr lang="en-US" altLang="ko-KR" sz="1600" dirty="0"/>
              <a:t>(object sender, </a:t>
            </a:r>
            <a:r>
              <a:rPr lang="en-US" altLang="ko-KR" sz="1600" dirty="0" err="1"/>
              <a:t>EventArgs</a:t>
            </a:r>
            <a:r>
              <a:rPr lang="en-US" altLang="ko-KR" sz="1600" dirty="0"/>
              <a:t> e)</a:t>
            </a:r>
          </a:p>
          <a:p>
            <a:r>
              <a:rPr lang="ko-KR" altLang="en-US" sz="1600" dirty="0"/>
              <a:t>        </a:t>
            </a:r>
            <a:r>
              <a:rPr lang="en-US" altLang="ko-KR" sz="1600" dirty="0"/>
              <a:t>{    </a:t>
            </a:r>
          </a:p>
          <a:p>
            <a:r>
              <a:rPr lang="en-US" altLang="ko-KR" sz="1600" dirty="0"/>
              <a:t>            </a:t>
            </a:r>
            <a:r>
              <a:rPr lang="en-US" altLang="ko-KR" sz="1600" dirty="0" err="1"/>
              <a:t>game.ImageAnswer</a:t>
            </a:r>
            <a:r>
              <a:rPr lang="en-US" altLang="ko-KR" sz="1600" dirty="0"/>
              <a:t>();</a:t>
            </a:r>
          </a:p>
          <a:p>
            <a:r>
              <a:rPr lang="en-US" altLang="ko-KR" sz="1600" dirty="0"/>
              <a:t>            </a:t>
            </a:r>
            <a:r>
              <a:rPr lang="en-US" altLang="ko-KR" sz="1600" dirty="0" err="1"/>
              <a:t>player.PlayerAnswer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textBoxAnswer.Text</a:t>
            </a:r>
            <a:r>
              <a:rPr lang="en-US" altLang="ko-KR" sz="1600" dirty="0"/>
              <a:t>;</a:t>
            </a:r>
          </a:p>
          <a:p>
            <a:endParaRPr lang="ko-KR" altLang="en-US" sz="1600" dirty="0"/>
          </a:p>
          <a:p>
            <a:r>
              <a:rPr lang="en-US" altLang="ko-KR" sz="1600" dirty="0"/>
              <a:t>            if (</a:t>
            </a:r>
            <a:r>
              <a:rPr lang="en-US" altLang="ko-KR" sz="1600" dirty="0" err="1"/>
              <a:t>player.PlayerAnswer</a:t>
            </a:r>
            <a:r>
              <a:rPr lang="en-US" altLang="ko-KR" sz="1600" dirty="0"/>
              <a:t> == </a:t>
            </a:r>
            <a:r>
              <a:rPr lang="en-US" altLang="ko-KR" sz="1600" dirty="0" err="1"/>
              <a:t>game.GameAnswer</a:t>
            </a:r>
            <a:r>
              <a:rPr lang="en-US" altLang="ko-KR" sz="1600" dirty="0"/>
              <a:t>)</a:t>
            </a:r>
          </a:p>
          <a:p>
            <a:r>
              <a:rPr lang="ko-KR" altLang="en-US" sz="1600" dirty="0"/>
              <a:t>            </a:t>
            </a:r>
            <a:r>
              <a:rPr lang="en-US" altLang="ko-KR" sz="1600" dirty="0"/>
              <a:t>{</a:t>
            </a:r>
          </a:p>
          <a:p>
            <a:r>
              <a:rPr lang="en-US" altLang="ko-KR" sz="1600" dirty="0"/>
              <a:t>                </a:t>
            </a:r>
            <a:r>
              <a:rPr lang="en-US" altLang="ko-KR" sz="1600" dirty="0" err="1"/>
              <a:t>player.MatchingAnswer</a:t>
            </a:r>
            <a:r>
              <a:rPr lang="en-US" altLang="ko-KR" sz="1600" dirty="0"/>
              <a:t>();</a:t>
            </a:r>
          </a:p>
          <a:p>
            <a:r>
              <a:rPr lang="en-US" altLang="ko-KR" sz="1600" dirty="0"/>
              <a:t>                </a:t>
            </a:r>
            <a:r>
              <a:rPr lang="en-US" altLang="ko-KR" sz="1600" dirty="0" err="1"/>
              <a:t>game.Result</a:t>
            </a:r>
            <a:r>
              <a:rPr lang="en-US" altLang="ko-KR" sz="1600" dirty="0"/>
              <a:t> = "</a:t>
            </a:r>
            <a:r>
              <a:rPr lang="ko-KR" altLang="en-US" sz="1600" dirty="0"/>
              <a:t>정답입니다</a:t>
            </a:r>
            <a:r>
              <a:rPr lang="en-US" altLang="ko-KR" sz="1600" dirty="0"/>
              <a:t>";</a:t>
            </a:r>
          </a:p>
          <a:p>
            <a:endParaRPr lang="ko-KR" altLang="en-US" sz="1600" dirty="0"/>
          </a:p>
          <a:p>
            <a:endParaRPr lang="ko-KR" altLang="en-US" sz="1600" dirty="0"/>
          </a:p>
          <a:p>
            <a:r>
              <a:rPr lang="ko-KR" altLang="en-US" sz="1600" dirty="0"/>
              <a:t>            </a:t>
            </a:r>
            <a:r>
              <a:rPr lang="en-US" altLang="ko-KR" sz="1600" dirty="0"/>
              <a:t>}</a:t>
            </a:r>
          </a:p>
          <a:p>
            <a:r>
              <a:rPr lang="en-US" altLang="ko-KR" sz="1600" dirty="0"/>
              <a:t>            else if (</a:t>
            </a:r>
            <a:r>
              <a:rPr lang="en-US" altLang="ko-KR" sz="1600" dirty="0" err="1"/>
              <a:t>player.PlayerAnswer</a:t>
            </a:r>
            <a:r>
              <a:rPr lang="en-US" altLang="ko-KR" sz="1600" dirty="0"/>
              <a:t> != </a:t>
            </a:r>
            <a:r>
              <a:rPr lang="en-US" altLang="ko-KR" sz="1600" dirty="0" err="1"/>
              <a:t>game.GameAnswer</a:t>
            </a:r>
            <a:r>
              <a:rPr lang="en-US" altLang="ko-KR" sz="1600" dirty="0"/>
              <a:t>)</a:t>
            </a:r>
          </a:p>
          <a:p>
            <a:r>
              <a:rPr lang="ko-KR" altLang="en-US" sz="1600" dirty="0"/>
              <a:t>            </a:t>
            </a:r>
            <a:r>
              <a:rPr lang="en-US" altLang="ko-KR" sz="1600" dirty="0"/>
              <a:t>{</a:t>
            </a:r>
          </a:p>
          <a:p>
            <a:r>
              <a:rPr lang="en-US" altLang="ko-KR" sz="1600" dirty="0"/>
              <a:t>                player.MatchingAnswer2();</a:t>
            </a:r>
          </a:p>
          <a:p>
            <a:r>
              <a:rPr lang="en-US" altLang="ko-KR" sz="1600" dirty="0"/>
              <a:t>                </a:t>
            </a:r>
            <a:r>
              <a:rPr lang="en-US" altLang="ko-KR" sz="1600" dirty="0" err="1"/>
              <a:t>game.Result</a:t>
            </a:r>
            <a:r>
              <a:rPr lang="en-US" altLang="ko-KR" sz="1600" dirty="0"/>
              <a:t> = "</a:t>
            </a:r>
            <a:r>
              <a:rPr lang="ko-KR" altLang="en-US" sz="1600" dirty="0"/>
              <a:t>오답입니다</a:t>
            </a:r>
            <a:r>
              <a:rPr lang="en-US" altLang="ko-KR" sz="1600" dirty="0"/>
              <a:t>";</a:t>
            </a:r>
          </a:p>
          <a:p>
            <a:r>
              <a:rPr lang="ko-KR" altLang="en-US" sz="1600" dirty="0"/>
              <a:t>            </a:t>
            </a:r>
            <a:r>
              <a:rPr lang="en-US" altLang="ko-KR" sz="1600" dirty="0"/>
              <a:t>}</a:t>
            </a:r>
          </a:p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2BF78-B65C-421F-B02F-279DD0799D43}"/>
              </a:ext>
            </a:extLst>
          </p:cNvPr>
          <p:cNvSpPr txBox="1"/>
          <p:nvPr/>
        </p:nvSpPr>
        <p:spPr>
          <a:xfrm>
            <a:off x="4482353" y="1517798"/>
            <a:ext cx="421776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 </a:t>
            </a:r>
            <a:r>
              <a:rPr lang="en-US" altLang="ko-KR" sz="1600" dirty="0" err="1"/>
              <a:t>MessageBox.Show</a:t>
            </a:r>
            <a:r>
              <a:rPr lang="en-US" altLang="ko-KR" sz="1600" dirty="0"/>
              <a:t>(</a:t>
            </a:r>
            <a:r>
              <a:rPr lang="en-US" altLang="ko-KR" sz="1600" dirty="0" err="1"/>
              <a:t>player.Result</a:t>
            </a:r>
            <a:r>
              <a:rPr lang="en-US" altLang="ko-KR" sz="1600" dirty="0"/>
              <a:t>);</a:t>
            </a:r>
          </a:p>
          <a:p>
            <a:r>
              <a:rPr lang="en-US" altLang="ko-KR" sz="1600" dirty="0"/>
              <a:t>            </a:t>
            </a:r>
            <a:r>
              <a:rPr lang="en-US" altLang="ko-KR" sz="1600" dirty="0" err="1"/>
              <a:t>game.ImageChange</a:t>
            </a:r>
            <a:r>
              <a:rPr lang="en-US" altLang="ko-KR" sz="1600" dirty="0"/>
              <a:t>();</a:t>
            </a:r>
          </a:p>
          <a:p>
            <a:r>
              <a:rPr lang="en-US" altLang="ko-KR" sz="1600" dirty="0"/>
              <a:t>            pictureBox1.Image = imageList1.Images[</a:t>
            </a:r>
            <a:r>
              <a:rPr lang="en-US" altLang="ko-KR" sz="1600" dirty="0" err="1"/>
              <a:t>game.imagenum</a:t>
            </a:r>
            <a:r>
              <a:rPr lang="en-US" altLang="ko-KR" sz="1600" dirty="0"/>
              <a:t>];</a:t>
            </a:r>
          </a:p>
          <a:p>
            <a:r>
              <a:rPr lang="en-US" altLang="ko-KR" sz="1600" dirty="0"/>
              <a:t>            </a:t>
            </a:r>
            <a:r>
              <a:rPr lang="en-US" altLang="ko-KR" sz="1600" dirty="0" err="1"/>
              <a:t>labelScore.Text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player.PlayerScore</a:t>
            </a:r>
            <a:r>
              <a:rPr lang="en-US" altLang="ko-KR" sz="1600" dirty="0"/>
              <a:t> + "</a:t>
            </a:r>
            <a:r>
              <a:rPr lang="ko-KR" altLang="en-US" sz="1600" dirty="0"/>
              <a:t>점</a:t>
            </a:r>
            <a:r>
              <a:rPr lang="en-US" altLang="ko-KR" sz="1600" dirty="0"/>
              <a:t>";</a:t>
            </a:r>
          </a:p>
          <a:p>
            <a:r>
              <a:rPr lang="en-US" altLang="ko-KR" sz="1600" dirty="0"/>
              <a:t>            </a:t>
            </a:r>
            <a:r>
              <a:rPr lang="en-US" altLang="ko-KR" sz="1600" dirty="0" err="1"/>
              <a:t>textBoxAnswer.Clear</a:t>
            </a:r>
            <a:r>
              <a:rPr lang="en-US" altLang="ko-KR" sz="1600" dirty="0"/>
              <a:t>();</a:t>
            </a:r>
          </a:p>
          <a:p>
            <a:r>
              <a:rPr lang="en-US" altLang="ko-KR" sz="1600" dirty="0"/>
              <a:t>            if (</a:t>
            </a:r>
            <a:r>
              <a:rPr lang="en-US" altLang="ko-KR" sz="1600" dirty="0" err="1"/>
              <a:t>player.PlayerScore</a:t>
            </a:r>
            <a:r>
              <a:rPr lang="en-US" altLang="ko-KR" sz="1600" dirty="0"/>
              <a:t> == </a:t>
            </a:r>
            <a:r>
              <a:rPr lang="en-US" altLang="ko-KR" sz="1600" dirty="0" err="1"/>
              <a:t>multi.GoalSet</a:t>
            </a:r>
            <a:r>
              <a:rPr lang="en-US" altLang="ko-KR" sz="1600" dirty="0"/>
              <a:t>() || </a:t>
            </a:r>
            <a:r>
              <a:rPr lang="en-US" altLang="ko-KR" sz="1600" dirty="0" err="1"/>
              <a:t>player.PlayerScore</a:t>
            </a:r>
            <a:r>
              <a:rPr lang="en-US" altLang="ko-KR" sz="1600" dirty="0"/>
              <a:t> &gt; </a:t>
            </a:r>
            <a:r>
              <a:rPr lang="en-US" altLang="ko-KR" sz="1600" dirty="0" err="1"/>
              <a:t>multi.GoalSet</a:t>
            </a:r>
            <a:r>
              <a:rPr lang="en-US" altLang="ko-KR" sz="1600" dirty="0"/>
              <a:t>())</a:t>
            </a:r>
          </a:p>
          <a:p>
            <a:r>
              <a:rPr lang="ko-KR" altLang="en-US" sz="1600" dirty="0"/>
              <a:t>            </a:t>
            </a:r>
            <a:r>
              <a:rPr lang="en-US" altLang="ko-KR" sz="1600" dirty="0"/>
              <a:t>{</a:t>
            </a:r>
          </a:p>
          <a:p>
            <a:r>
              <a:rPr lang="en-US" altLang="ko-KR" sz="1600" dirty="0"/>
              <a:t>                </a:t>
            </a:r>
            <a:r>
              <a:rPr lang="en-US" altLang="ko-KR" sz="1600" dirty="0" err="1"/>
              <a:t>player.EndScore</a:t>
            </a:r>
            <a:r>
              <a:rPr lang="en-US" altLang="ko-KR" sz="1600" dirty="0"/>
              <a:t>();</a:t>
            </a:r>
          </a:p>
          <a:p>
            <a:r>
              <a:rPr lang="en-US" altLang="ko-KR" sz="1600" dirty="0"/>
              <a:t>                </a:t>
            </a:r>
            <a:r>
              <a:rPr lang="en-US" altLang="ko-KR" sz="1600" dirty="0" err="1"/>
              <a:t>labelScore.Text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player.Allscore</a:t>
            </a:r>
            <a:r>
              <a:rPr lang="en-US" altLang="ko-KR" sz="1600" dirty="0"/>
              <a:t> + "</a:t>
            </a:r>
            <a:r>
              <a:rPr lang="ko-KR" altLang="en-US" sz="1600" dirty="0"/>
              <a:t>점</a:t>
            </a:r>
            <a:r>
              <a:rPr lang="en-US" altLang="ko-KR" sz="1600" dirty="0"/>
              <a:t>";</a:t>
            </a:r>
          </a:p>
          <a:p>
            <a:r>
              <a:rPr lang="en-US" altLang="ko-KR" sz="1600" dirty="0"/>
              <a:t>                </a:t>
            </a:r>
            <a:r>
              <a:rPr lang="en-US" altLang="ko-KR" sz="1600" dirty="0" err="1"/>
              <a:t>multi.FinishGame</a:t>
            </a:r>
            <a:r>
              <a:rPr lang="en-US" altLang="ko-KR" sz="1600" dirty="0"/>
              <a:t>();</a:t>
            </a:r>
          </a:p>
          <a:p>
            <a:r>
              <a:rPr lang="ko-KR" altLang="en-US" sz="1600" dirty="0"/>
              <a:t>                </a:t>
            </a:r>
            <a:r>
              <a:rPr lang="en-US" altLang="ko-KR" sz="1600" dirty="0" err="1"/>
              <a:t>MessageBox.Show</a:t>
            </a:r>
            <a:r>
              <a:rPr lang="en-US" altLang="ko-KR" sz="1600" dirty="0"/>
              <a:t>("</a:t>
            </a:r>
            <a:r>
              <a:rPr lang="ko-KR" altLang="en-US" sz="1600" dirty="0"/>
              <a:t>목표달성</a:t>
            </a:r>
            <a:r>
              <a:rPr lang="en-US" altLang="ko-KR" sz="1600" dirty="0"/>
              <a:t>, </a:t>
            </a:r>
            <a:r>
              <a:rPr lang="ko-KR" altLang="en-US" sz="1600" dirty="0"/>
              <a:t>게임을 종료합니다</a:t>
            </a:r>
            <a:r>
              <a:rPr lang="en-US" altLang="ko-KR" sz="1600" dirty="0"/>
              <a:t>.");</a:t>
            </a:r>
          </a:p>
          <a:p>
            <a:r>
              <a:rPr lang="en-US" altLang="ko-KR" sz="1600" dirty="0"/>
              <a:t>                </a:t>
            </a:r>
            <a:r>
              <a:rPr lang="en-US" altLang="ko-KR" sz="1600" dirty="0" err="1"/>
              <a:t>this.Hide</a:t>
            </a:r>
            <a:r>
              <a:rPr lang="en-US" altLang="ko-KR" sz="1600" dirty="0"/>
              <a:t>();</a:t>
            </a:r>
          </a:p>
          <a:p>
            <a:r>
              <a:rPr lang="ko-KR" altLang="en-US" sz="1600" dirty="0"/>
              <a:t>            </a:t>
            </a:r>
            <a:r>
              <a:rPr lang="en-US" altLang="ko-KR" sz="1600" dirty="0"/>
              <a:t>}</a:t>
            </a:r>
          </a:p>
          <a:p>
            <a:r>
              <a:rPr lang="ko-KR" altLang="en-US" sz="1600" dirty="0"/>
              <a:t>        </a:t>
            </a:r>
            <a:r>
              <a:rPr lang="en-US" altLang="ko-KR" sz="1600" dirty="0"/>
              <a:t>}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06637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4F3D2F6-198E-4832-B388-A05EF0D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7" y="103344"/>
            <a:ext cx="8907028" cy="665131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40D059-A8B7-41AA-BB78-9A38DD4C99FE}"/>
              </a:ext>
            </a:extLst>
          </p:cNvPr>
          <p:cNvSpPr/>
          <p:nvPr/>
        </p:nvSpPr>
        <p:spPr>
          <a:xfrm>
            <a:off x="0" y="0"/>
            <a:ext cx="9144000" cy="1606858"/>
          </a:xfrm>
          <a:prstGeom prst="rect">
            <a:avLst/>
          </a:prstGeom>
          <a:solidFill>
            <a:srgbClr val="FCC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DCAC58A-B90E-45B3-9BC1-F9A13845EE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451"/>
          <a:stretch/>
        </p:blipFill>
        <p:spPr>
          <a:xfrm>
            <a:off x="118486" y="1240579"/>
            <a:ext cx="8907028" cy="3690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21CF0DB-29B5-4041-8374-5F160B18F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59288" r="12318" b="13010"/>
          <a:stretch/>
        </p:blipFill>
        <p:spPr>
          <a:xfrm>
            <a:off x="1575965" y="146905"/>
            <a:ext cx="1162976" cy="10501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883AE07-CEFA-401D-BA9A-FE7DF411F7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4" t="59934" r="63429" b="14305"/>
          <a:stretch/>
        </p:blipFill>
        <p:spPr>
          <a:xfrm>
            <a:off x="443886" y="227518"/>
            <a:ext cx="1038686" cy="9613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9179BE3-C2D8-4805-BE98-4BC1D04EC483}"/>
              </a:ext>
            </a:extLst>
          </p:cNvPr>
          <p:cNvSpPr txBox="1"/>
          <p:nvPr/>
        </p:nvSpPr>
        <p:spPr>
          <a:xfrm flipH="1">
            <a:off x="2368296" y="287240"/>
            <a:ext cx="6368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우수한 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14BF5C-09C6-473D-BB00-549BD0404745}"/>
              </a:ext>
            </a:extLst>
          </p:cNvPr>
          <p:cNvSpPr txBox="1"/>
          <p:nvPr/>
        </p:nvSpPr>
        <p:spPr>
          <a:xfrm>
            <a:off x="700216" y="2005014"/>
            <a:ext cx="774356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atin typeface="HY얕은샘물M" panose="02030600000101010101" pitchFamily="18" charset="-127"/>
                <a:ea typeface="HY얕은샘물M" panose="02030600000101010101" pitchFamily="18" charset="-127"/>
              </a:rPr>
              <a:t>싱글플레이</a:t>
            </a: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 </a:t>
            </a:r>
            <a:r>
              <a:rPr lang="en-US" altLang="ko-KR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, </a:t>
            </a: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멀티플레이로</a:t>
            </a:r>
            <a:r>
              <a:rPr lang="en-US" altLang="ko-KR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 </a:t>
            </a:r>
            <a:r>
              <a:rPr lang="ko-KR" altLang="en-US" sz="2800" dirty="0">
                <a:solidFill>
                  <a:srgbClr val="00B0F0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모드 선택 </a:t>
            </a: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가능</a:t>
            </a:r>
            <a:br>
              <a:rPr lang="en-US" altLang="ko-KR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</a:br>
            <a:endParaRPr lang="en-US" altLang="ko-KR" sz="2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싱글 </a:t>
            </a:r>
            <a:r>
              <a:rPr lang="en-US" altLang="ko-KR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, </a:t>
            </a: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멀티 플레이 안에서도  </a:t>
            </a:r>
            <a:r>
              <a:rPr lang="ko-KR" altLang="en-US" sz="2800" dirty="0">
                <a:solidFill>
                  <a:srgbClr val="00B0F0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타이머 모드</a:t>
            </a:r>
            <a:r>
              <a:rPr lang="en-US" altLang="ko-KR" sz="2800" dirty="0">
                <a:solidFill>
                  <a:srgbClr val="00B0F0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, </a:t>
            </a:r>
            <a:r>
              <a:rPr lang="ko-KR" altLang="en-US" sz="2800" dirty="0">
                <a:solidFill>
                  <a:srgbClr val="00B0F0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목표 달성모드 </a:t>
            </a: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선택 가능</a:t>
            </a:r>
            <a:endParaRPr lang="en-US" altLang="ko-KR" sz="2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 최종 랭킹을 내어 알려줌</a:t>
            </a:r>
            <a:endParaRPr lang="en-US" altLang="ko-KR" sz="2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열심히 </a:t>
            </a:r>
            <a:r>
              <a:rPr lang="ko-KR" altLang="en-US" sz="2800" dirty="0">
                <a:solidFill>
                  <a:srgbClr val="00B0F0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그림도 그렸다</a:t>
            </a:r>
            <a:endParaRPr lang="en-US" altLang="ko-KR" sz="2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클래스와 폼의 </a:t>
            </a:r>
            <a:r>
              <a:rPr lang="ko-KR" altLang="en-US" sz="2800" dirty="0">
                <a:solidFill>
                  <a:srgbClr val="00B0F0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개수가 많은 편</a:t>
            </a: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이다</a:t>
            </a:r>
            <a:r>
              <a:rPr lang="en-US" altLang="ko-KR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 =&gt; </a:t>
            </a:r>
            <a:r>
              <a:rPr lang="ko-KR" altLang="en-US" sz="2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고생함</a:t>
            </a:r>
            <a:endParaRPr lang="en-US" altLang="ko-KR" sz="2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354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4F3D2F6-198E-4832-B388-A05EF0DD6B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6" y="103344"/>
            <a:ext cx="8907028" cy="665131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40D059-A8B7-41AA-BB78-9A38DD4C99FE}"/>
              </a:ext>
            </a:extLst>
          </p:cNvPr>
          <p:cNvSpPr/>
          <p:nvPr/>
        </p:nvSpPr>
        <p:spPr>
          <a:xfrm>
            <a:off x="0" y="0"/>
            <a:ext cx="9144000" cy="1606858"/>
          </a:xfrm>
          <a:prstGeom prst="rect">
            <a:avLst/>
          </a:prstGeom>
          <a:solidFill>
            <a:srgbClr val="FCC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DCAC58A-B90E-45B3-9BC1-F9A13845EE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451"/>
          <a:stretch/>
        </p:blipFill>
        <p:spPr>
          <a:xfrm>
            <a:off x="118486" y="1240579"/>
            <a:ext cx="8907028" cy="3690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21CF0DB-29B5-4041-8374-5F160B18FDA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59288" r="12318" b="13010"/>
          <a:stretch/>
        </p:blipFill>
        <p:spPr>
          <a:xfrm>
            <a:off x="1575965" y="146905"/>
            <a:ext cx="1162976" cy="10501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883AE07-CEFA-401D-BA9A-FE7DF411F7E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4" t="59934" r="63429" b="14305"/>
          <a:stretch/>
        </p:blipFill>
        <p:spPr>
          <a:xfrm>
            <a:off x="443886" y="227518"/>
            <a:ext cx="1038686" cy="9613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9179BE3-C2D8-4805-BE98-4BC1D04EC483}"/>
              </a:ext>
            </a:extLst>
          </p:cNvPr>
          <p:cNvSpPr txBox="1"/>
          <p:nvPr/>
        </p:nvSpPr>
        <p:spPr>
          <a:xfrm flipH="1">
            <a:off x="2368296" y="287240"/>
            <a:ext cx="6368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동작 동영상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AA570F-A030-440A-B67D-30901F2A1E3C}"/>
              </a:ext>
            </a:extLst>
          </p:cNvPr>
          <p:cNvSpPr/>
          <p:nvPr/>
        </p:nvSpPr>
        <p:spPr>
          <a:xfrm>
            <a:off x="337351" y="1409034"/>
            <a:ext cx="8549197" cy="5139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KakaoTalk_Video_20190616_2250_06_191">
            <a:hlinkClick r:id="" action="ppaction://media"/>
            <a:extLst>
              <a:ext uri="{FF2B5EF4-FFF2-40B4-BE49-F238E27FC236}">
                <a16:creationId xmlns:a16="http://schemas.microsoft.com/office/drawing/2014/main" id="{58975705-DFD8-40A5-9C1E-8A4D61FCFE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" y="1837347"/>
            <a:ext cx="6858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50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9154A-AA2B-4CC6-9D7C-339CEA78F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A7B8D70-24F1-4F81-8CA4-8B46625C9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0"/>
            <a:ext cx="885825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8F1096-534B-4A7B-9140-2AF3852C607B}"/>
              </a:ext>
            </a:extLst>
          </p:cNvPr>
          <p:cNvSpPr txBox="1"/>
          <p:nvPr/>
        </p:nvSpPr>
        <p:spPr>
          <a:xfrm>
            <a:off x="3145968" y="1671450"/>
            <a:ext cx="28520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감사합니다</a:t>
            </a:r>
            <a:r>
              <a:rPr lang="en-US" altLang="ko-KR" sz="6000" b="1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65340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FB58B0F-2F3B-4030-A025-1D99B70A71A7}"/>
              </a:ext>
            </a:extLst>
          </p:cNvPr>
          <p:cNvSpPr txBox="1"/>
          <p:nvPr/>
        </p:nvSpPr>
        <p:spPr>
          <a:xfrm>
            <a:off x="548640" y="2598599"/>
            <a:ext cx="8046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rgbClr val="FACEDC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Game</a:t>
            </a:r>
            <a:r>
              <a:rPr lang="ko-KR" altLang="en-US" sz="5400" dirty="0">
                <a:solidFill>
                  <a:srgbClr val="FACEDC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 </a:t>
            </a:r>
            <a:r>
              <a:rPr lang="en-US" altLang="ko-KR" sz="5400" dirty="0">
                <a:solidFill>
                  <a:srgbClr val="FACEDC"/>
                </a:solidFill>
                <a:latin typeface="HY얕은샘물M" panose="02030600000101010101" pitchFamily="18" charset="-127"/>
                <a:ea typeface="HY얕은샘물M" panose="02030600000101010101" pitchFamily="18" charset="-127"/>
              </a:rPr>
              <a:t>Over</a:t>
            </a:r>
            <a:endParaRPr lang="ko-KR" altLang="en-US" sz="5400" dirty="0">
              <a:solidFill>
                <a:srgbClr val="FACEDC"/>
              </a:solidFill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646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86104-67D6-48F0-A662-9CA65FCC83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5855C6-55B5-4306-95C9-E20AFA331B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DDBF330-9CEB-4923-B87B-5342D483D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0"/>
            <a:ext cx="885825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1B57049-9C2D-47E8-88AA-2B254A8885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0"/>
            <a:ext cx="885825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E41FC6-4CAF-47D4-AEE9-645F3D4E485D}"/>
              </a:ext>
            </a:extLst>
          </p:cNvPr>
          <p:cNvSpPr txBox="1"/>
          <p:nvPr/>
        </p:nvSpPr>
        <p:spPr>
          <a:xfrm>
            <a:off x="3222913" y="1346667"/>
            <a:ext cx="269817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캐치스케치</a:t>
            </a:r>
            <a:endParaRPr lang="en-US" altLang="ko-KR" sz="66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pPr algn="ctr"/>
            <a:r>
              <a:rPr lang="en-US" altLang="ko-KR" sz="4800" b="1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C# project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07BECD-78C5-406E-AC7F-6113A7CC1316}"/>
              </a:ext>
            </a:extLst>
          </p:cNvPr>
          <p:cNvSpPr txBox="1"/>
          <p:nvPr/>
        </p:nvSpPr>
        <p:spPr>
          <a:xfrm>
            <a:off x="3765596" y="4031983"/>
            <a:ext cx="179568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effectLst>
                  <a:outerShdw dist="152400" dir="8100000" sx="101000" sy="101000" algn="tr" rotWithShape="0">
                    <a:srgbClr val="F5A8BF"/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김아영</a:t>
            </a:r>
            <a:endParaRPr lang="en-US" altLang="ko-KR" sz="4800" b="1" dirty="0">
              <a:effectLst>
                <a:outerShdw dist="152400" dir="8100000" sx="101000" sy="101000" algn="tr" rotWithShape="0">
                  <a:srgbClr val="F5A8BF"/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4800" b="1" dirty="0">
                <a:effectLst>
                  <a:outerShdw dist="152400" dir="8100000" sx="101000" sy="101000" algn="tr" rotWithShape="0">
                    <a:srgbClr val="F5A8BF"/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박수아</a:t>
            </a:r>
            <a:endParaRPr lang="en-US" altLang="ko-KR" sz="4800" b="1" dirty="0">
              <a:effectLst>
                <a:outerShdw dist="152400" dir="8100000" sx="101000" sy="101000" algn="tr" rotWithShape="0">
                  <a:srgbClr val="F5A8BF"/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4800" b="1" dirty="0">
                <a:effectLst>
                  <a:outerShdw dist="152400" dir="8100000" sx="101000" sy="101000" algn="tr" rotWithShape="0">
                    <a:srgbClr val="F5A8BF"/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박은경</a:t>
            </a:r>
            <a:endParaRPr lang="en-US" altLang="ko-KR" sz="4800" b="1" dirty="0">
              <a:effectLst>
                <a:outerShdw dist="152400" dir="8100000" sx="101000" sy="101000" algn="tr" rotWithShape="0">
                  <a:srgbClr val="F5A8BF"/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703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1A5667C-7D76-4179-A85B-4A16A72BB4EA}"/>
              </a:ext>
            </a:extLst>
          </p:cNvPr>
          <p:cNvSpPr/>
          <p:nvPr/>
        </p:nvSpPr>
        <p:spPr>
          <a:xfrm>
            <a:off x="0" y="3377163"/>
            <a:ext cx="9144000" cy="3429000"/>
          </a:xfrm>
          <a:prstGeom prst="rect">
            <a:avLst/>
          </a:prstGeom>
          <a:solidFill>
            <a:srgbClr val="F8C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EC70EB5-5949-4566-9BF3-5C53BBD93B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5" t="57556" r="72642" b="13333"/>
          <a:stretch/>
        </p:blipFill>
        <p:spPr>
          <a:xfrm>
            <a:off x="1447800" y="51918"/>
            <a:ext cx="975359" cy="14788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9BE9A79-A151-434B-BDD6-1DEEBEAE54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26" b="84505" l="77218" r="86190">
                        <a14:foregroundMark x1="78327" y1="76042" x2="78327" y2="78385"/>
                        <a14:foregroundMark x1="79637" y1="73828" x2="79637" y2="73828"/>
                        <a14:foregroundMark x1="79738" y1="74219" x2="80645" y2="75391"/>
                        <a14:foregroundMark x1="79133" y1="80469" x2="81048" y2="79818"/>
                        <a14:foregroundMark x1="81351" y1="82292" x2="83569" y2="81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56" t="73000" r="12753" b="15444"/>
          <a:stretch/>
        </p:blipFill>
        <p:spPr>
          <a:xfrm>
            <a:off x="1007287" y="1789050"/>
            <a:ext cx="609600" cy="58702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D5EA3A5-7138-4DA3-89E7-CCF7490CFF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26" b="84505" l="77218" r="86190">
                        <a14:foregroundMark x1="78327" y1="76042" x2="78327" y2="78385"/>
                        <a14:foregroundMark x1="79637" y1="73828" x2="79637" y2="73828"/>
                        <a14:foregroundMark x1="79738" y1="74219" x2="80645" y2="75391"/>
                        <a14:foregroundMark x1="79133" y1="80469" x2="81048" y2="79818"/>
                        <a14:foregroundMark x1="81351" y1="82292" x2="83569" y2="81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56" t="73000" r="12753" b="15444"/>
          <a:stretch/>
        </p:blipFill>
        <p:spPr>
          <a:xfrm>
            <a:off x="1007287" y="2584657"/>
            <a:ext cx="609600" cy="58702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5BD39B2-B8A4-4506-B8D1-1410CA6B50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26" b="84505" l="77218" r="86190">
                        <a14:foregroundMark x1="78327" y1="76042" x2="78327" y2="78385"/>
                        <a14:foregroundMark x1="79637" y1="73828" x2="79637" y2="73828"/>
                        <a14:foregroundMark x1="79738" y1="74219" x2="80645" y2="75391"/>
                        <a14:foregroundMark x1="79133" y1="80469" x2="81048" y2="79818"/>
                        <a14:foregroundMark x1="81351" y1="82292" x2="83569" y2="81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56" t="73000" r="12753" b="15444"/>
          <a:stretch/>
        </p:blipFill>
        <p:spPr>
          <a:xfrm>
            <a:off x="1007287" y="3373886"/>
            <a:ext cx="609600" cy="58702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D5E8FF9-614C-4871-B9E9-6024F9AD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26" b="84505" l="77218" r="86190">
                        <a14:foregroundMark x1="78327" y1="76042" x2="78327" y2="78385"/>
                        <a14:foregroundMark x1="79637" y1="73828" x2="79637" y2="73828"/>
                        <a14:foregroundMark x1="79738" y1="74219" x2="80645" y2="75391"/>
                        <a14:foregroundMark x1="79133" y1="80469" x2="81048" y2="79818"/>
                        <a14:foregroundMark x1="81351" y1="82292" x2="83569" y2="81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56" t="73000" r="12753" b="15444"/>
          <a:stretch/>
        </p:blipFill>
        <p:spPr>
          <a:xfrm>
            <a:off x="1007287" y="4223373"/>
            <a:ext cx="609600" cy="5870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762D80-A0AB-4526-B34B-79BD5072C9B8}"/>
              </a:ext>
            </a:extLst>
          </p:cNvPr>
          <p:cNvSpPr txBox="1"/>
          <p:nvPr/>
        </p:nvSpPr>
        <p:spPr>
          <a:xfrm>
            <a:off x="2534004" y="84147"/>
            <a:ext cx="4075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effectLst>
                  <a:outerShdw dist="114300" dir="8100000" algn="tr" rotWithShape="0">
                    <a:srgbClr val="F5A8BF"/>
                  </a:outerShdw>
                </a:effectLst>
                <a:latin typeface="돋움체" panose="020B0609000101010101" pitchFamily="49" charset="-127"/>
                <a:ea typeface="돋움체" panose="020B0609000101010101" pitchFamily="49" charset="-127"/>
              </a:rPr>
              <a:t>CONTENTS</a:t>
            </a:r>
            <a:endParaRPr lang="ko-KR" altLang="en-US" sz="7200" b="1" dirty="0">
              <a:effectLst>
                <a:outerShdw dist="114300" dir="8100000" algn="tr" rotWithShape="0">
                  <a:srgbClr val="F5A8BF"/>
                </a:outerShdw>
              </a:effectLst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5D3377-F3FE-442E-8955-76F1954610D3}"/>
              </a:ext>
            </a:extLst>
          </p:cNvPr>
          <p:cNvSpPr txBox="1"/>
          <p:nvPr/>
        </p:nvSpPr>
        <p:spPr>
          <a:xfrm>
            <a:off x="1616887" y="1530761"/>
            <a:ext cx="63946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effectLst>
                  <a:outerShdw dist="114300" dir="8100000" algn="tr" rotWithShape="0">
                    <a:srgbClr val="F5A8BF"/>
                  </a:outerShdw>
                </a:effectLst>
                <a:latin typeface="HY얕은샘물M" panose="02030600000101010101" pitchFamily="18" charset="-127"/>
                <a:ea typeface="HY얕은샘물M" panose="02030600000101010101" pitchFamily="18" charset="-127"/>
              </a:rPr>
              <a:t>사용한 기술 목록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1D5AAB-6931-4243-8A83-EB9A2B380B45}"/>
              </a:ext>
            </a:extLst>
          </p:cNvPr>
          <p:cNvSpPr txBox="1"/>
          <p:nvPr/>
        </p:nvSpPr>
        <p:spPr>
          <a:xfrm>
            <a:off x="1616887" y="2400595"/>
            <a:ext cx="74676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effectLst>
                  <a:outerShdw dist="114300" dir="8100000" algn="tr" rotWithShape="0">
                    <a:srgbClr val="F5A8BF"/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GUI</a:t>
            </a:r>
            <a:r>
              <a:rPr lang="en-US" altLang="ko-KR" sz="4400" b="1" dirty="0">
                <a:effectLst>
                  <a:outerShdw dist="114300" dir="8100000" algn="tr" rotWithShape="0">
                    <a:srgbClr val="F5A8BF"/>
                  </a:outerShdw>
                </a:effectLst>
                <a:latin typeface="HY얕은샘물M" panose="02030600000101010101" pitchFamily="18" charset="-127"/>
                <a:ea typeface="HY얕은샘물M" panose="02030600000101010101" pitchFamily="18" charset="-127"/>
              </a:rPr>
              <a:t> </a:t>
            </a:r>
            <a:r>
              <a:rPr lang="ko-KR" altLang="en-US" sz="4400" b="1" dirty="0">
                <a:effectLst>
                  <a:outerShdw dist="114300" dir="8100000" algn="tr" rotWithShape="0">
                    <a:srgbClr val="F5A8BF"/>
                  </a:outerShdw>
                </a:effectLst>
                <a:latin typeface="HY얕은샘물M" panose="02030600000101010101" pitchFamily="18" charset="-127"/>
                <a:ea typeface="HY얕은샘물M" panose="02030600000101010101" pitchFamily="18" charset="-127"/>
              </a:rPr>
              <a:t>구성과 프로그램의 기능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7324BD-C413-47A5-941B-3FF0F7BE8377}"/>
              </a:ext>
            </a:extLst>
          </p:cNvPr>
          <p:cNvSpPr txBox="1"/>
          <p:nvPr/>
        </p:nvSpPr>
        <p:spPr>
          <a:xfrm>
            <a:off x="1616887" y="3208513"/>
            <a:ext cx="76522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effectLst>
                  <a:outerShdw dist="114300" dir="8100000" algn="tr" rotWithShape="0">
                    <a:srgbClr val="F5A8BF"/>
                  </a:outerShdw>
                </a:effectLst>
                <a:latin typeface="HY얕은샘물M" panose="02030600000101010101" pitchFamily="18" charset="-127"/>
                <a:ea typeface="HY얕은샘물M" panose="02030600000101010101" pitchFamily="18" charset="-127"/>
              </a:rPr>
              <a:t>클래스 다이어그램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6E02A4-6F55-4BF6-A24F-614CB6369BFB}"/>
              </a:ext>
            </a:extLst>
          </p:cNvPr>
          <p:cNvSpPr txBox="1"/>
          <p:nvPr/>
        </p:nvSpPr>
        <p:spPr>
          <a:xfrm>
            <a:off x="1616887" y="4034095"/>
            <a:ext cx="63946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effectLst>
                  <a:outerShdw dist="114300" dir="8100000" algn="tr" rotWithShape="0">
                    <a:srgbClr val="F5A8BF"/>
                  </a:outerShdw>
                </a:effectLst>
                <a:latin typeface="HY얕은샘물M" panose="02030600000101010101" pitchFamily="18" charset="-127"/>
                <a:ea typeface="HY얕은샘물M" panose="02030600000101010101" pitchFamily="18" charset="-127"/>
              </a:rPr>
              <a:t>프로그램 코드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04515A02-889E-46BF-A1E5-3B30928B64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8" t="57556" r="65879" b="13333"/>
          <a:stretch/>
        </p:blipFill>
        <p:spPr>
          <a:xfrm>
            <a:off x="6777906" y="-35848"/>
            <a:ext cx="430614" cy="147884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C5C0AB5-F5AD-44CD-B0D2-8BC4F1106D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8" t="57556" r="65879" b="13333"/>
          <a:stretch/>
        </p:blipFill>
        <p:spPr>
          <a:xfrm>
            <a:off x="7208520" y="-55109"/>
            <a:ext cx="430614" cy="147884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D5E8FF9-614C-4871-B9E9-6024F9AD7C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26" b="84505" l="77218" r="86190">
                        <a14:foregroundMark x1="78327" y1="76042" x2="78327" y2="78385"/>
                        <a14:foregroundMark x1="79637" y1="73828" x2="79637" y2="73828"/>
                        <a14:foregroundMark x1="79738" y1="74219" x2="80645" y2="75391"/>
                        <a14:foregroundMark x1="79133" y1="80469" x2="81048" y2="79818"/>
                        <a14:foregroundMark x1="81351" y1="82292" x2="83569" y2="81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56" t="73000" r="12753" b="15444"/>
          <a:stretch/>
        </p:blipFill>
        <p:spPr>
          <a:xfrm>
            <a:off x="1007287" y="5013357"/>
            <a:ext cx="609600" cy="58702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16887" y="4934789"/>
            <a:ext cx="6676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effectLst>
                  <a:outerShdw dist="114300" dir="8100000" algn="tr" rotWithShape="0">
                    <a:srgbClr val="F5A8BF"/>
                  </a:outerShdw>
                </a:effectLst>
                <a:latin typeface="HY얕은샘물M" panose="02030600000101010101" pitchFamily="18" charset="-127"/>
                <a:ea typeface="HY얕은샘물M" panose="02030600000101010101" pitchFamily="18" charset="-127"/>
              </a:rPr>
              <a:t>우수한 점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07B716BE-B3C4-42AB-8FAF-B35D1F23E2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26" b="84505" l="77218" r="86190">
                        <a14:foregroundMark x1="78327" y1="76042" x2="78327" y2="78385"/>
                        <a14:foregroundMark x1="79637" y1="73828" x2="79637" y2="73828"/>
                        <a14:foregroundMark x1="79738" y1="74219" x2="80645" y2="75391"/>
                        <a14:foregroundMark x1="79133" y1="80469" x2="81048" y2="79818"/>
                        <a14:foregroundMark x1="81351" y1="82292" x2="83569" y2="81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956" t="73000" r="12753" b="15444"/>
          <a:stretch/>
        </p:blipFill>
        <p:spPr>
          <a:xfrm>
            <a:off x="1007287" y="5797298"/>
            <a:ext cx="609600" cy="58702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E140AAC-A525-4ED0-B18D-DCE74ED7C077}"/>
              </a:ext>
            </a:extLst>
          </p:cNvPr>
          <p:cNvSpPr txBox="1"/>
          <p:nvPr/>
        </p:nvSpPr>
        <p:spPr>
          <a:xfrm>
            <a:off x="1616887" y="5716471"/>
            <a:ext cx="76522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effectLst>
                  <a:outerShdw dist="114300" dir="8100000" algn="tr" rotWithShape="0">
                    <a:srgbClr val="F5A8BF"/>
                  </a:outerShdw>
                </a:effectLst>
                <a:latin typeface="HY얕은샘물M" panose="02030600000101010101" pitchFamily="18" charset="-127"/>
                <a:ea typeface="HY얕은샘물M" panose="02030600000101010101" pitchFamily="18" charset="-127"/>
              </a:rPr>
              <a:t>동작 동영상</a:t>
            </a:r>
          </a:p>
        </p:txBody>
      </p:sp>
    </p:spTree>
    <p:extLst>
      <p:ext uri="{BB962C8B-B14F-4D97-AF65-F5344CB8AC3E}">
        <p14:creationId xmlns:p14="http://schemas.microsoft.com/office/powerpoint/2010/main" val="3849044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4F3D2F6-198E-4832-B388-A05EF0D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6" y="0"/>
            <a:ext cx="8907028" cy="665131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40D059-A8B7-41AA-BB78-9A38DD4C99FE}"/>
              </a:ext>
            </a:extLst>
          </p:cNvPr>
          <p:cNvSpPr/>
          <p:nvPr/>
        </p:nvSpPr>
        <p:spPr>
          <a:xfrm>
            <a:off x="0" y="0"/>
            <a:ext cx="9144000" cy="1606858"/>
          </a:xfrm>
          <a:prstGeom prst="rect">
            <a:avLst/>
          </a:prstGeom>
          <a:solidFill>
            <a:srgbClr val="FCC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DCAC58A-B90E-45B3-9BC1-F9A13845EE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451"/>
          <a:stretch/>
        </p:blipFill>
        <p:spPr>
          <a:xfrm>
            <a:off x="118486" y="1240579"/>
            <a:ext cx="8907028" cy="3690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21CF0DB-29B5-4041-8374-5F160B18F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59288" r="12318" b="13010"/>
          <a:stretch/>
        </p:blipFill>
        <p:spPr>
          <a:xfrm>
            <a:off x="1575965" y="146905"/>
            <a:ext cx="1162976" cy="10501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883AE07-CEFA-401D-BA9A-FE7DF411F7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4" t="59934" r="63429" b="14305"/>
          <a:stretch/>
        </p:blipFill>
        <p:spPr>
          <a:xfrm>
            <a:off x="443886" y="227518"/>
            <a:ext cx="1038686" cy="9613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9179BE3-C2D8-4805-BE98-4BC1D04EC483}"/>
              </a:ext>
            </a:extLst>
          </p:cNvPr>
          <p:cNvSpPr txBox="1"/>
          <p:nvPr/>
        </p:nvSpPr>
        <p:spPr>
          <a:xfrm flipH="1">
            <a:off x="2368296" y="287240"/>
            <a:ext cx="6368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배운 것 중 사용한 기술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0F9E65-0632-44F9-8069-50041EC0F5C8}"/>
              </a:ext>
            </a:extLst>
          </p:cNvPr>
          <p:cNvSpPr txBox="1"/>
          <p:nvPr/>
        </p:nvSpPr>
        <p:spPr>
          <a:xfrm>
            <a:off x="443885" y="1606858"/>
            <a:ext cx="843650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서버</a:t>
            </a:r>
            <a:r>
              <a:rPr lang="en-US" altLang="ko-KR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-</a:t>
            </a:r>
            <a:r>
              <a:rPr lang="ko-KR" altLang="en-US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클라이언트 </a:t>
            </a:r>
            <a:r>
              <a:rPr lang="en-US" altLang="ko-KR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소켓</a:t>
            </a:r>
            <a:r>
              <a:rPr lang="en-US" altLang="ko-KR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 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채팅창에서 여러 사람과 정답 공유 가능                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             멀티플레이에서 사용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r>
              <a:rPr lang="ko-KR" altLang="en-US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인터페이스</a:t>
            </a:r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 </a:t>
            </a:r>
            <a:r>
              <a:rPr lang="ko-KR" altLang="en-US" sz="19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싱글플레이에서도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멀티플레이의 기본 기능인 목표달성 모드 사용 가능</a:t>
            </a:r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                  </a:t>
            </a:r>
          </a:p>
          <a:p>
            <a:pPr algn="just"/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    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반대로 멀티플레이에서도 </a:t>
            </a:r>
            <a:r>
              <a:rPr lang="ko-KR" altLang="en-US" sz="19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싱글플레이의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기본 기능인 타이머모드 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    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사용 가능 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r>
              <a:rPr lang="en-US" altLang="ko-KR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Dictionary</a:t>
            </a:r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: 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채팅창에서 접속자를 추가하기 위해 사용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r>
              <a:rPr lang="en-US" altLang="ko-KR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File Stream </a:t>
            </a:r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Binary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와 마찬가지로 플레이어 정보를 관리할 때 사용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r>
              <a:rPr lang="en-US" altLang="ko-KR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Thread</a:t>
            </a:r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:  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채팅창에서 여러 사람과의 통신을 위해 사용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r>
              <a:rPr lang="ko-KR" altLang="en-US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추상클래스</a:t>
            </a:r>
            <a:r>
              <a:rPr lang="en-US" altLang="ko-KR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1900" dirty="0">
                <a:solidFill>
                  <a:srgbClr val="AFF5EE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메소드 </a:t>
            </a:r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 </a:t>
            </a:r>
            <a:r>
              <a:rPr lang="ko-KR" altLang="en-US" sz="19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싱글플레이와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멀티플레이의 목표를 다르게 설정하는데 사용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          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혼자서 답을 맞추는 것과 여러 사람이 답을 맞추는 것에는 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r>
              <a:rPr lang="en-US" altLang="ko-KR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           </a:t>
            </a:r>
            <a:r>
              <a:rPr lang="ko-KR" altLang="en-US" sz="19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차이가 있기 때문</a:t>
            </a:r>
            <a:endParaRPr lang="en-US" altLang="ko-KR" sz="19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6001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4F3D2F6-198E-4832-B388-A05EF0D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6" y="103344"/>
            <a:ext cx="8907028" cy="665131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40D059-A8B7-41AA-BB78-9A38DD4C99FE}"/>
              </a:ext>
            </a:extLst>
          </p:cNvPr>
          <p:cNvSpPr/>
          <p:nvPr/>
        </p:nvSpPr>
        <p:spPr>
          <a:xfrm>
            <a:off x="0" y="0"/>
            <a:ext cx="9144000" cy="1606858"/>
          </a:xfrm>
          <a:prstGeom prst="rect">
            <a:avLst/>
          </a:prstGeom>
          <a:solidFill>
            <a:srgbClr val="FCC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DCAC58A-B90E-45B3-9BC1-F9A13845EE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451"/>
          <a:stretch/>
        </p:blipFill>
        <p:spPr>
          <a:xfrm>
            <a:off x="118486" y="1240579"/>
            <a:ext cx="8907028" cy="3690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21CF0DB-29B5-4041-8374-5F160B18F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59288" r="12318" b="13010"/>
          <a:stretch/>
        </p:blipFill>
        <p:spPr>
          <a:xfrm>
            <a:off x="1575965" y="146905"/>
            <a:ext cx="1162976" cy="10501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883AE07-CEFA-401D-BA9A-FE7DF411F7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4" t="59934" r="63429" b="14305"/>
          <a:stretch/>
        </p:blipFill>
        <p:spPr>
          <a:xfrm>
            <a:off x="443886" y="227518"/>
            <a:ext cx="1038686" cy="9613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9179BE3-C2D8-4805-BE98-4BC1D04EC483}"/>
              </a:ext>
            </a:extLst>
          </p:cNvPr>
          <p:cNvSpPr txBox="1"/>
          <p:nvPr/>
        </p:nvSpPr>
        <p:spPr>
          <a:xfrm flipH="1">
            <a:off x="2368296" y="287240"/>
            <a:ext cx="6368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따로 공부한 기술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AA570F-A030-440A-B67D-30901F2A1E3C}"/>
              </a:ext>
            </a:extLst>
          </p:cNvPr>
          <p:cNvSpPr/>
          <p:nvPr/>
        </p:nvSpPr>
        <p:spPr>
          <a:xfrm>
            <a:off x="337351" y="1409034"/>
            <a:ext cx="8549197" cy="5139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/>
              <a:t>서버</a:t>
            </a:r>
            <a:r>
              <a:rPr lang="en-US" altLang="ko-KR"/>
              <a:t>-</a:t>
            </a:r>
            <a:r>
              <a:rPr lang="ko-KR" altLang="en-US"/>
              <a:t>클라이언트 </a:t>
            </a:r>
            <a:r>
              <a:rPr lang="en-US" altLang="ko-KR"/>
              <a:t>:  </a:t>
            </a:r>
            <a:r>
              <a:rPr lang="ko-KR" altLang="en-US"/>
              <a:t>일대다수</a:t>
            </a:r>
            <a:r>
              <a:rPr lang="en-US" altLang="ko-KR"/>
              <a:t>(1:N)</a:t>
            </a:r>
            <a:r>
              <a:rPr lang="ko-KR" altLang="en-US"/>
              <a:t> 통신에서 서버가 클라이언트의 연결이나 수신한 데이터에 대한 관리 및 처리를 담당하는 네트워크를 통해 통신하는 구조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3D471B-B805-4265-815B-9F61A484A4D1}"/>
              </a:ext>
            </a:extLst>
          </p:cNvPr>
          <p:cNvSpPr txBox="1"/>
          <p:nvPr/>
        </p:nvSpPr>
        <p:spPr>
          <a:xfrm>
            <a:off x="587229" y="2167722"/>
            <a:ext cx="8149461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Image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List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사용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그림을 랜덤으로 바꾸기 위해 미리 그림들을 이미지 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        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리스트에 넣어서 사용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Binary Reader/ Writer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회원가입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로그인 시 중복 아이디 거르기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             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회원 데이터 저장하기 등 플레이어 정보를 관리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 err="1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Deligate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서버프로그래밍에서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  <a:r>
              <a:rPr lang="en-US" altLang="ko-KR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Handleclient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코딩에서 사용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8906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4F3D2F6-198E-4832-B388-A05EF0D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6" y="103344"/>
            <a:ext cx="8907028" cy="665131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40D059-A8B7-41AA-BB78-9A38DD4C99FE}"/>
              </a:ext>
            </a:extLst>
          </p:cNvPr>
          <p:cNvSpPr/>
          <p:nvPr/>
        </p:nvSpPr>
        <p:spPr>
          <a:xfrm>
            <a:off x="0" y="0"/>
            <a:ext cx="9144000" cy="1606858"/>
          </a:xfrm>
          <a:prstGeom prst="rect">
            <a:avLst/>
          </a:prstGeom>
          <a:solidFill>
            <a:srgbClr val="FCC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DCAC58A-B90E-45B3-9BC1-F9A13845EE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451"/>
          <a:stretch/>
        </p:blipFill>
        <p:spPr>
          <a:xfrm>
            <a:off x="118486" y="1240579"/>
            <a:ext cx="8907028" cy="3690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21CF0DB-29B5-4041-8374-5F160B18F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59288" r="12318" b="13010"/>
          <a:stretch/>
        </p:blipFill>
        <p:spPr>
          <a:xfrm>
            <a:off x="1575965" y="146905"/>
            <a:ext cx="1162976" cy="10501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883AE07-CEFA-401D-BA9A-FE7DF411F7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4" t="59934" r="63429" b="14305"/>
          <a:stretch/>
        </p:blipFill>
        <p:spPr>
          <a:xfrm>
            <a:off x="443886" y="227518"/>
            <a:ext cx="1038686" cy="9613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9179BE3-C2D8-4805-BE98-4BC1D04EC483}"/>
              </a:ext>
            </a:extLst>
          </p:cNvPr>
          <p:cNvSpPr txBox="1"/>
          <p:nvPr/>
        </p:nvSpPr>
        <p:spPr>
          <a:xfrm flipH="1">
            <a:off x="2368296" y="287240"/>
            <a:ext cx="6368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GUI</a:t>
            </a:r>
            <a:r>
              <a:rPr lang="ko-KR" altLang="en-US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구성과 프로그램의 기능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E0B3DE-9D63-4901-9F63-720DF7D5BF89}"/>
              </a:ext>
            </a:extLst>
          </p:cNvPr>
          <p:cNvSpPr txBox="1"/>
          <p:nvPr/>
        </p:nvSpPr>
        <p:spPr>
          <a:xfrm>
            <a:off x="568411" y="1713470"/>
            <a:ext cx="816827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랜덤으로 뜨는 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그림을 보고 연상되는 단어 맞추기 게임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이다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싱글플레이에서는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로그인 없이 플레이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가 가능하다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멀티플레이는 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채팅기능으로 인해 회원가입</a:t>
            </a:r>
            <a:r>
              <a:rPr lang="en-US" altLang="ko-KR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로그인 후 이용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가능하다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싱글플레이는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혼자서 게임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을 하고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멀티플레이는 채팅을 이용해 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다수와 협동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하는 방식이다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멀티플레이의 타이머모드에서는 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컴퓨터와 겨루게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된다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멀티플레이의 목표 달성 모드는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싱글플레이의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목표 달성 모드와 같지만 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목표 점수가 다르다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게임종료 후 </a:t>
            </a:r>
            <a:r>
              <a:rPr lang="ko-KR" altLang="en-US" sz="2000" dirty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랭킹을 알려준다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  <a:endParaRPr lang="ko-KR" altLang="en-US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383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4F3D2F6-198E-4832-B388-A05EF0D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6" y="103344"/>
            <a:ext cx="8907028" cy="665131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40D059-A8B7-41AA-BB78-9A38DD4C99FE}"/>
              </a:ext>
            </a:extLst>
          </p:cNvPr>
          <p:cNvSpPr/>
          <p:nvPr/>
        </p:nvSpPr>
        <p:spPr>
          <a:xfrm>
            <a:off x="0" y="0"/>
            <a:ext cx="9144000" cy="1606858"/>
          </a:xfrm>
          <a:prstGeom prst="rect">
            <a:avLst/>
          </a:prstGeom>
          <a:solidFill>
            <a:srgbClr val="FCC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DCAC58A-B90E-45B3-9BC1-F9A13845EE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451"/>
          <a:stretch/>
        </p:blipFill>
        <p:spPr>
          <a:xfrm>
            <a:off x="118486" y="1240579"/>
            <a:ext cx="8907028" cy="3690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21CF0DB-29B5-4041-8374-5F160B18F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59288" r="12318" b="13010"/>
          <a:stretch/>
        </p:blipFill>
        <p:spPr>
          <a:xfrm>
            <a:off x="1575965" y="146905"/>
            <a:ext cx="1162976" cy="10501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883AE07-CEFA-401D-BA9A-FE7DF411F7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4" t="59934" r="63429" b="14305"/>
          <a:stretch/>
        </p:blipFill>
        <p:spPr>
          <a:xfrm>
            <a:off x="443886" y="227518"/>
            <a:ext cx="1038686" cy="9613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9179BE3-C2D8-4805-BE98-4BC1D04EC483}"/>
              </a:ext>
            </a:extLst>
          </p:cNvPr>
          <p:cNvSpPr txBox="1"/>
          <p:nvPr/>
        </p:nvSpPr>
        <p:spPr>
          <a:xfrm flipH="1">
            <a:off x="2368296" y="287240"/>
            <a:ext cx="6368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GUI</a:t>
            </a:r>
            <a:r>
              <a:rPr lang="ko-KR" altLang="en-US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구성과 프로그램의 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AA570F-A030-440A-B67D-30901F2A1E3C}"/>
              </a:ext>
            </a:extLst>
          </p:cNvPr>
          <p:cNvSpPr/>
          <p:nvPr/>
        </p:nvSpPr>
        <p:spPr>
          <a:xfrm>
            <a:off x="337351" y="1409034"/>
            <a:ext cx="8549197" cy="5139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BF19F7D-B872-460D-A7FF-B70A2871BF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86" y="1699302"/>
            <a:ext cx="5499714" cy="32601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0B61B26-1CDB-481F-830F-F11CBF1100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649" y="2958711"/>
            <a:ext cx="5307466" cy="326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159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4F3D2F6-198E-4832-B388-A05EF0D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6" y="0"/>
            <a:ext cx="8907028" cy="665131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40D059-A8B7-41AA-BB78-9A38DD4C99FE}"/>
              </a:ext>
            </a:extLst>
          </p:cNvPr>
          <p:cNvSpPr/>
          <p:nvPr/>
        </p:nvSpPr>
        <p:spPr>
          <a:xfrm>
            <a:off x="0" y="0"/>
            <a:ext cx="9144000" cy="1606858"/>
          </a:xfrm>
          <a:prstGeom prst="rect">
            <a:avLst/>
          </a:prstGeom>
          <a:solidFill>
            <a:srgbClr val="FCC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DCAC58A-B90E-45B3-9BC1-F9A13845EE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451"/>
          <a:stretch/>
        </p:blipFill>
        <p:spPr>
          <a:xfrm>
            <a:off x="118486" y="1240579"/>
            <a:ext cx="8907028" cy="3690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21CF0DB-29B5-4041-8374-5F160B18F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59288" r="12318" b="13010"/>
          <a:stretch/>
        </p:blipFill>
        <p:spPr>
          <a:xfrm>
            <a:off x="1575965" y="146905"/>
            <a:ext cx="1162976" cy="10501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883AE07-CEFA-401D-BA9A-FE7DF411F7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4" t="59934" r="63429" b="14305"/>
          <a:stretch/>
        </p:blipFill>
        <p:spPr>
          <a:xfrm>
            <a:off x="443886" y="227518"/>
            <a:ext cx="1038686" cy="9613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9179BE3-C2D8-4805-BE98-4BC1D04EC483}"/>
              </a:ext>
            </a:extLst>
          </p:cNvPr>
          <p:cNvSpPr txBox="1"/>
          <p:nvPr/>
        </p:nvSpPr>
        <p:spPr>
          <a:xfrm flipH="1">
            <a:off x="2368296" y="287240"/>
            <a:ext cx="6368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클래스 다이어그램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9F3028F-D01F-472B-9517-5C79B82260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26" y="1491527"/>
            <a:ext cx="3854981" cy="488551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CB8D431-F04C-4E9C-9DC1-7240CF1274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7" r="10356" b="71485"/>
          <a:stretch/>
        </p:blipFill>
        <p:spPr>
          <a:xfrm>
            <a:off x="4570685" y="1569307"/>
            <a:ext cx="4120870" cy="188349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A2BB2FC-06E7-4DE3-81B8-FD37B5BBFA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7" t="29926" r="13784" b="41072"/>
          <a:stretch/>
        </p:blipFill>
        <p:spPr>
          <a:xfrm>
            <a:off x="4675781" y="2429579"/>
            <a:ext cx="3817126" cy="199884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BF35183-6560-469E-BB7F-CA313E14FE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510"/>
          <a:stretch/>
        </p:blipFill>
        <p:spPr>
          <a:xfrm>
            <a:off x="3019746" y="3824139"/>
            <a:ext cx="5786199" cy="245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0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4F3D2F6-198E-4832-B388-A05EF0D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86" y="103344"/>
            <a:ext cx="8907028" cy="665131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40D059-A8B7-41AA-BB78-9A38DD4C99FE}"/>
              </a:ext>
            </a:extLst>
          </p:cNvPr>
          <p:cNvSpPr/>
          <p:nvPr/>
        </p:nvSpPr>
        <p:spPr>
          <a:xfrm>
            <a:off x="0" y="0"/>
            <a:ext cx="9144000" cy="1606858"/>
          </a:xfrm>
          <a:prstGeom prst="rect">
            <a:avLst/>
          </a:prstGeom>
          <a:solidFill>
            <a:srgbClr val="FCC6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DCAC58A-B90E-45B3-9BC1-F9A13845EE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451"/>
          <a:stretch/>
        </p:blipFill>
        <p:spPr>
          <a:xfrm>
            <a:off x="118486" y="1240579"/>
            <a:ext cx="8907028" cy="36909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21CF0DB-29B5-4041-8374-5F160B18F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59288" r="12318" b="13010"/>
          <a:stretch/>
        </p:blipFill>
        <p:spPr>
          <a:xfrm>
            <a:off x="1575965" y="146905"/>
            <a:ext cx="1162976" cy="10501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883AE07-CEFA-401D-BA9A-FE7DF411F7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4" t="59934" r="63429" b="14305"/>
          <a:stretch/>
        </p:blipFill>
        <p:spPr>
          <a:xfrm>
            <a:off x="443886" y="227518"/>
            <a:ext cx="1038686" cy="96138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9179BE3-C2D8-4805-BE98-4BC1D04EC483}"/>
              </a:ext>
            </a:extLst>
          </p:cNvPr>
          <p:cNvSpPr txBox="1"/>
          <p:nvPr/>
        </p:nvSpPr>
        <p:spPr>
          <a:xfrm flipH="1">
            <a:off x="2331720" y="310293"/>
            <a:ext cx="6368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dirty="0">
                <a:effectLst>
                  <a:outerShdw dist="101600" dir="8100000" algn="tr" rotWithShape="0">
                    <a:srgbClr val="F5A8BF">
                      <a:alpha val="78000"/>
                    </a:srgbClr>
                  </a:outerShdw>
                </a:effectLst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코드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AA570F-A030-440A-B67D-30901F2A1E3C}"/>
              </a:ext>
            </a:extLst>
          </p:cNvPr>
          <p:cNvSpPr/>
          <p:nvPr/>
        </p:nvSpPr>
        <p:spPr>
          <a:xfrm>
            <a:off x="337351" y="1409034"/>
            <a:ext cx="8549197" cy="5139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CDBF0C-3FF9-470B-9DC1-865AC260FADE}"/>
              </a:ext>
            </a:extLst>
          </p:cNvPr>
          <p:cNvSpPr txBox="1"/>
          <p:nvPr/>
        </p:nvSpPr>
        <p:spPr>
          <a:xfrm>
            <a:off x="401631" y="1425127"/>
            <a:ext cx="510889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 Player </a:t>
            </a:r>
            <a:r>
              <a:rPr lang="en-US" altLang="ko-KR" sz="1200" dirty="0" err="1"/>
              <a:t>player</a:t>
            </a:r>
            <a:r>
              <a:rPr lang="en-US" altLang="ko-KR" sz="1200" dirty="0"/>
              <a:t>;</a:t>
            </a:r>
          </a:p>
          <a:p>
            <a:r>
              <a:rPr lang="en-US" altLang="ko-KR" sz="1200" dirty="0"/>
              <a:t>        Game </a:t>
            </a:r>
            <a:r>
              <a:rPr lang="en-US" altLang="ko-KR" sz="1200" dirty="0" err="1"/>
              <a:t>game</a:t>
            </a:r>
            <a:r>
              <a:rPr lang="en-US" altLang="ko-KR" sz="1200" dirty="0"/>
              <a:t>;</a:t>
            </a:r>
          </a:p>
          <a:p>
            <a:r>
              <a:rPr lang="en-US" altLang="ko-KR" sz="1200" dirty="0"/>
              <a:t>        Multi </a:t>
            </a:r>
            <a:r>
              <a:rPr lang="en-US" altLang="ko-KR" sz="1200" dirty="0" err="1"/>
              <a:t>multi</a:t>
            </a:r>
            <a:r>
              <a:rPr lang="en-US" altLang="ko-KR" sz="1200" dirty="0"/>
              <a:t>;</a:t>
            </a:r>
          </a:p>
          <a:p>
            <a:endParaRPr lang="ko-KR" altLang="en-US" sz="1200" dirty="0"/>
          </a:p>
          <a:p>
            <a:r>
              <a:rPr lang="en-US" altLang="ko-KR" sz="1200" dirty="0"/>
              <a:t>        </a:t>
            </a:r>
            <a:r>
              <a:rPr lang="en-US" altLang="ko-KR" sz="1200" dirty="0" err="1"/>
              <a:t>TcpClient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clientSocket</a:t>
            </a:r>
            <a:r>
              <a:rPr lang="en-US" altLang="ko-KR" sz="1200" dirty="0"/>
              <a:t> = new </a:t>
            </a:r>
            <a:r>
              <a:rPr lang="en-US" altLang="ko-KR" sz="1200" dirty="0" err="1"/>
              <a:t>TcpClient</a:t>
            </a:r>
            <a:r>
              <a:rPr lang="en-US" altLang="ko-KR" sz="1200" dirty="0"/>
              <a:t>();</a:t>
            </a:r>
          </a:p>
          <a:p>
            <a:r>
              <a:rPr lang="en-US" altLang="ko-KR" sz="1200" dirty="0"/>
              <a:t>        </a:t>
            </a:r>
            <a:r>
              <a:rPr lang="en-US" altLang="ko-KR" sz="1200" dirty="0" err="1"/>
              <a:t>NetworkStream</a:t>
            </a:r>
            <a:r>
              <a:rPr lang="en-US" altLang="ko-KR" sz="1200" dirty="0"/>
              <a:t> stream = default(</a:t>
            </a:r>
            <a:r>
              <a:rPr lang="en-US" altLang="ko-KR" sz="1200" dirty="0" err="1"/>
              <a:t>NetworkStream</a:t>
            </a:r>
            <a:r>
              <a:rPr lang="en-US" altLang="ko-KR" sz="1200" dirty="0"/>
              <a:t>);</a:t>
            </a:r>
          </a:p>
          <a:p>
            <a:endParaRPr lang="ko-KR" altLang="en-US" sz="1200" dirty="0"/>
          </a:p>
          <a:p>
            <a:r>
              <a:rPr lang="en-US" altLang="ko-KR" sz="1200" dirty="0"/>
              <a:t>        List&lt;Socket&gt; sockets = new List&lt;Socket&gt;();</a:t>
            </a:r>
          </a:p>
          <a:p>
            <a:r>
              <a:rPr lang="en-US" altLang="ko-KR" sz="1200" dirty="0"/>
              <a:t>        public MultiForm2()</a:t>
            </a:r>
          </a:p>
          <a:p>
            <a:r>
              <a:rPr lang="ko-KR" altLang="en-US" sz="1200" dirty="0"/>
              <a:t>        </a:t>
            </a:r>
            <a:r>
              <a:rPr lang="en-US" altLang="ko-KR" sz="1200" dirty="0"/>
              <a:t>{</a:t>
            </a:r>
          </a:p>
          <a:p>
            <a:r>
              <a:rPr lang="en-US" altLang="ko-KR" sz="1200" dirty="0"/>
              <a:t>            player = new Player();</a:t>
            </a:r>
          </a:p>
          <a:p>
            <a:r>
              <a:rPr lang="en-US" altLang="ko-KR" sz="1200" dirty="0"/>
              <a:t>            game = new Game();</a:t>
            </a:r>
          </a:p>
          <a:p>
            <a:r>
              <a:rPr lang="en-US" altLang="ko-KR" sz="1200" dirty="0"/>
              <a:t>            multi = new Multi();</a:t>
            </a:r>
          </a:p>
          <a:p>
            <a:endParaRPr lang="ko-KR" altLang="en-US" sz="1200" dirty="0"/>
          </a:p>
          <a:p>
            <a:r>
              <a:rPr lang="en-US" altLang="ko-KR" sz="1200" dirty="0"/>
              <a:t>            </a:t>
            </a:r>
            <a:r>
              <a:rPr lang="en-US" altLang="ko-KR" sz="1200" dirty="0" err="1"/>
              <a:t>InitializeComponent</a:t>
            </a:r>
            <a:r>
              <a:rPr lang="en-US" altLang="ko-KR" sz="1200" dirty="0"/>
              <a:t>();</a:t>
            </a:r>
          </a:p>
          <a:p>
            <a:endParaRPr lang="ko-KR" altLang="en-US" sz="1200" dirty="0"/>
          </a:p>
          <a:p>
            <a:r>
              <a:rPr lang="en-US" altLang="ko-KR" sz="1200" dirty="0"/>
              <a:t>            </a:t>
            </a:r>
            <a:r>
              <a:rPr lang="en-US" altLang="ko-KR" sz="1200" dirty="0" err="1"/>
              <a:t>clientSocket.Connect</a:t>
            </a:r>
            <a:r>
              <a:rPr lang="en-US" altLang="ko-KR" sz="1200" dirty="0"/>
              <a:t>("192.168.1.121", 9999);</a:t>
            </a:r>
          </a:p>
          <a:p>
            <a:r>
              <a:rPr lang="en-US" altLang="ko-KR" sz="1200" dirty="0"/>
              <a:t>            stream = </a:t>
            </a:r>
            <a:r>
              <a:rPr lang="en-US" altLang="ko-KR" sz="1200" dirty="0" err="1"/>
              <a:t>clientSocket.GetStream</a:t>
            </a:r>
            <a:r>
              <a:rPr lang="en-US" altLang="ko-KR" sz="1200" dirty="0"/>
              <a:t>();</a:t>
            </a:r>
          </a:p>
          <a:p>
            <a:r>
              <a:rPr lang="en-US" altLang="ko-KR" sz="1200" dirty="0"/>
              <a:t>            string message = "</a:t>
            </a:r>
            <a:r>
              <a:rPr lang="ko-KR" altLang="en-US" sz="1200" dirty="0"/>
              <a:t>서버에 연결합니다</a:t>
            </a:r>
            <a:r>
              <a:rPr lang="en-US" altLang="ko-KR" sz="1200" dirty="0"/>
              <a:t>";</a:t>
            </a:r>
          </a:p>
          <a:p>
            <a:endParaRPr lang="ko-KR" altLang="en-US" sz="1200" dirty="0"/>
          </a:p>
          <a:p>
            <a:r>
              <a:rPr lang="en-US" altLang="ko-KR" sz="1200" dirty="0"/>
              <a:t>            Thread t = new Thread(</a:t>
            </a:r>
            <a:r>
              <a:rPr lang="en-US" altLang="ko-KR" sz="1200" dirty="0" err="1"/>
              <a:t>getMessage</a:t>
            </a:r>
            <a:r>
              <a:rPr lang="en-US" altLang="ko-KR" sz="1200" dirty="0"/>
              <a:t>);</a:t>
            </a:r>
          </a:p>
          <a:p>
            <a:r>
              <a:rPr lang="en-US" altLang="ko-KR" sz="1200" dirty="0"/>
              <a:t>            </a:t>
            </a:r>
            <a:r>
              <a:rPr lang="en-US" altLang="ko-KR" sz="1200" dirty="0" err="1"/>
              <a:t>t.IsBackground</a:t>
            </a:r>
            <a:r>
              <a:rPr lang="en-US" altLang="ko-KR" sz="1200" dirty="0"/>
              <a:t> = true;</a:t>
            </a:r>
          </a:p>
          <a:p>
            <a:r>
              <a:rPr lang="en-US" altLang="ko-KR" sz="1200" dirty="0"/>
              <a:t>            </a:t>
            </a:r>
            <a:r>
              <a:rPr lang="en-US" altLang="ko-KR" sz="1200" dirty="0" err="1"/>
              <a:t>t.Start</a:t>
            </a:r>
            <a:r>
              <a:rPr lang="en-US" altLang="ko-KR" sz="1200" dirty="0"/>
              <a:t>();</a:t>
            </a:r>
          </a:p>
          <a:p>
            <a:endParaRPr lang="ko-KR" altLang="en-US" sz="1200" dirty="0"/>
          </a:p>
          <a:p>
            <a:endParaRPr lang="ko-KR" altLang="en-US" sz="1200" dirty="0"/>
          </a:p>
          <a:p>
            <a:r>
              <a:rPr lang="en-US" altLang="ko-KR" sz="1200" dirty="0"/>
              <a:t>            pictureBox1.Image = imageList1.Images[</a:t>
            </a:r>
            <a:r>
              <a:rPr lang="en-US" altLang="ko-KR" sz="1200" dirty="0" err="1"/>
              <a:t>game.imagenum</a:t>
            </a:r>
            <a:r>
              <a:rPr lang="en-US" altLang="ko-KR" sz="1200" dirty="0"/>
              <a:t>];</a:t>
            </a:r>
          </a:p>
          <a:p>
            <a:endParaRPr lang="ko-KR" altLang="en-US" sz="1200" dirty="0"/>
          </a:p>
          <a:p>
            <a:r>
              <a:rPr lang="ko-KR" altLang="en-US" sz="1200" dirty="0"/>
              <a:t>           </a:t>
            </a:r>
          </a:p>
          <a:p>
            <a:endParaRPr lang="ko-KR" altLang="en-US" sz="1200" dirty="0"/>
          </a:p>
          <a:p>
            <a:r>
              <a:rPr lang="ko-KR" altLang="en-US" sz="1200" dirty="0"/>
              <a:t>     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340512-7832-48C3-807F-E4DCCABE9207}"/>
              </a:ext>
            </a:extLst>
          </p:cNvPr>
          <p:cNvSpPr txBox="1"/>
          <p:nvPr/>
        </p:nvSpPr>
        <p:spPr>
          <a:xfrm>
            <a:off x="4572000" y="1589515"/>
            <a:ext cx="441570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 private void </a:t>
            </a:r>
            <a:r>
              <a:rPr lang="en-US" altLang="ko-KR" sz="1200" dirty="0" err="1"/>
              <a:t>getMessage</a:t>
            </a:r>
            <a:r>
              <a:rPr lang="en-US" altLang="ko-KR" sz="1200" dirty="0"/>
              <a:t>()</a:t>
            </a:r>
          </a:p>
          <a:p>
            <a:r>
              <a:rPr lang="ko-KR" altLang="en-US" sz="1200" dirty="0"/>
              <a:t>        </a:t>
            </a:r>
            <a:r>
              <a:rPr lang="en-US" altLang="ko-KR" sz="1200" dirty="0"/>
              <a:t>{</a:t>
            </a:r>
          </a:p>
          <a:p>
            <a:r>
              <a:rPr lang="en-US" altLang="ko-KR" sz="1200" dirty="0"/>
              <a:t>            while (true)</a:t>
            </a:r>
          </a:p>
          <a:p>
            <a:r>
              <a:rPr lang="ko-KR" altLang="en-US" sz="1200" dirty="0"/>
              <a:t>            </a:t>
            </a:r>
            <a:r>
              <a:rPr lang="en-US" altLang="ko-KR" sz="1200" dirty="0"/>
              <a:t>{</a:t>
            </a:r>
          </a:p>
          <a:p>
            <a:r>
              <a:rPr lang="en-US" altLang="ko-KR" sz="1200" dirty="0"/>
              <a:t>                stream = </a:t>
            </a:r>
            <a:r>
              <a:rPr lang="en-US" altLang="ko-KR" sz="1200" dirty="0" err="1"/>
              <a:t>clientSocket.GetStream</a:t>
            </a:r>
            <a:r>
              <a:rPr lang="en-US" altLang="ko-KR" sz="1200" dirty="0"/>
              <a:t>();</a:t>
            </a:r>
          </a:p>
          <a:p>
            <a:r>
              <a:rPr lang="en-US" altLang="ko-KR" sz="1200" dirty="0"/>
              <a:t>                int size = </a:t>
            </a:r>
            <a:r>
              <a:rPr lang="en-US" altLang="ko-KR" sz="1200" dirty="0" err="1"/>
              <a:t>clientSocket.ReceiveBufferSize</a:t>
            </a:r>
            <a:r>
              <a:rPr lang="en-US" altLang="ko-KR" sz="1200" dirty="0"/>
              <a:t>;</a:t>
            </a:r>
          </a:p>
          <a:p>
            <a:r>
              <a:rPr lang="en-US" altLang="ko-KR" sz="1200" dirty="0"/>
              <a:t>                byte[] buffer = new byte[size];</a:t>
            </a:r>
          </a:p>
          <a:p>
            <a:r>
              <a:rPr lang="en-US" altLang="ko-KR" sz="1200" dirty="0"/>
              <a:t>                int bytes = </a:t>
            </a:r>
            <a:r>
              <a:rPr lang="en-US" altLang="ko-KR" sz="1200" dirty="0" err="1"/>
              <a:t>stream.Read</a:t>
            </a:r>
            <a:r>
              <a:rPr lang="en-US" altLang="ko-KR" sz="1200" dirty="0"/>
              <a:t>(buffer, 0, </a:t>
            </a:r>
            <a:r>
              <a:rPr lang="en-US" altLang="ko-KR" sz="1200" dirty="0" err="1"/>
              <a:t>buffer.Length</a:t>
            </a:r>
            <a:r>
              <a:rPr lang="en-US" altLang="ko-KR" sz="1200" dirty="0"/>
              <a:t>);</a:t>
            </a:r>
          </a:p>
          <a:p>
            <a:r>
              <a:rPr lang="en-US" altLang="ko-KR" sz="1200" dirty="0"/>
              <a:t>                string message = </a:t>
            </a:r>
            <a:r>
              <a:rPr lang="en-US" altLang="ko-KR" sz="1200" dirty="0" err="1"/>
              <a:t>Encoding.Unicode.GetString</a:t>
            </a:r>
            <a:r>
              <a:rPr lang="en-US" altLang="ko-KR" sz="1200" dirty="0"/>
              <a:t>(buffer, 0, bytes);</a:t>
            </a:r>
          </a:p>
          <a:p>
            <a:r>
              <a:rPr lang="en-US" altLang="ko-KR" sz="1200" dirty="0"/>
              <a:t>                </a:t>
            </a:r>
            <a:r>
              <a:rPr lang="en-US" altLang="ko-KR" sz="1200" dirty="0" err="1"/>
              <a:t>richTextBoxChat.Invoke</a:t>
            </a:r>
            <a:r>
              <a:rPr lang="en-US" altLang="ko-KR" sz="1200" dirty="0"/>
              <a:t>(new Action(() =&gt; </a:t>
            </a:r>
            <a:r>
              <a:rPr lang="en-US" altLang="ko-KR" sz="1200" dirty="0" err="1"/>
              <a:t>richTextBoxChat.AppendText</a:t>
            </a:r>
            <a:r>
              <a:rPr lang="en-US" altLang="ko-KR" sz="1200" dirty="0"/>
              <a:t>(message + "\n")));</a:t>
            </a:r>
          </a:p>
          <a:p>
            <a:r>
              <a:rPr lang="ko-KR" altLang="en-US" sz="1200" dirty="0"/>
              <a:t>            </a:t>
            </a:r>
            <a:r>
              <a:rPr lang="en-US" altLang="ko-KR" sz="1200" dirty="0"/>
              <a:t>}</a:t>
            </a:r>
          </a:p>
          <a:p>
            <a:r>
              <a:rPr lang="ko-KR" altLang="en-US" sz="1200" dirty="0"/>
              <a:t>        </a:t>
            </a:r>
            <a:r>
              <a:rPr lang="en-US" altLang="ko-KR" sz="1200" dirty="0"/>
              <a:t>}</a:t>
            </a:r>
          </a:p>
          <a:p>
            <a:endParaRPr lang="ko-KR" altLang="en-US" sz="1200" dirty="0"/>
          </a:p>
          <a:p>
            <a:r>
              <a:rPr lang="en-US" altLang="ko-KR" sz="1200" dirty="0"/>
              <a:t>        </a:t>
            </a:r>
            <a:r>
              <a:rPr lang="en-US" altLang="ko-KR" sz="1100" dirty="0"/>
              <a:t>private</a:t>
            </a:r>
            <a:r>
              <a:rPr lang="en-US" altLang="ko-KR" sz="1200" dirty="0"/>
              <a:t> void </a:t>
            </a:r>
            <a:r>
              <a:rPr lang="en-US" altLang="ko-KR" sz="1200" dirty="0" err="1"/>
              <a:t>buttonSend_Click</a:t>
            </a:r>
            <a:r>
              <a:rPr lang="en-US" altLang="ko-KR" sz="1200" dirty="0"/>
              <a:t>(object sender, </a:t>
            </a:r>
            <a:r>
              <a:rPr lang="en-US" altLang="ko-KR" sz="1200" dirty="0" err="1"/>
              <a:t>EventArgs</a:t>
            </a:r>
            <a:r>
              <a:rPr lang="en-US" altLang="ko-KR" sz="1200" dirty="0"/>
              <a:t> e)</a:t>
            </a:r>
          </a:p>
          <a:p>
            <a:r>
              <a:rPr lang="ko-KR" altLang="en-US" sz="1200" dirty="0"/>
              <a:t>        </a:t>
            </a:r>
            <a:r>
              <a:rPr lang="en-US" altLang="ko-KR" sz="1200" dirty="0"/>
              <a:t>{</a:t>
            </a:r>
          </a:p>
          <a:p>
            <a:r>
              <a:rPr lang="en-US" altLang="ko-KR" sz="1200" dirty="0"/>
              <a:t>            byte[] buffer = </a:t>
            </a:r>
            <a:r>
              <a:rPr lang="en-US" altLang="ko-KR" sz="1200" dirty="0" err="1"/>
              <a:t>Encoding.Unicode.GetBytes</a:t>
            </a:r>
            <a:r>
              <a:rPr lang="en-US" altLang="ko-KR" sz="1200" dirty="0"/>
              <a:t>(</a:t>
            </a:r>
            <a:r>
              <a:rPr lang="en-US" altLang="ko-KR" sz="1200" dirty="0" err="1"/>
              <a:t>textBoxChat.Text.ToString</a:t>
            </a:r>
            <a:r>
              <a:rPr lang="en-US" altLang="ko-KR" sz="1200" dirty="0"/>
              <a:t>() + "$");</a:t>
            </a:r>
          </a:p>
          <a:p>
            <a:r>
              <a:rPr lang="en-US" altLang="ko-KR" sz="1200" dirty="0"/>
              <a:t>            </a:t>
            </a:r>
            <a:r>
              <a:rPr lang="en-US" altLang="ko-KR" sz="1200" dirty="0" err="1"/>
              <a:t>stream.Write</a:t>
            </a:r>
            <a:r>
              <a:rPr lang="en-US" altLang="ko-KR" sz="1200" dirty="0"/>
              <a:t>(buffer, 0, </a:t>
            </a:r>
            <a:r>
              <a:rPr lang="en-US" altLang="ko-KR" sz="1200" dirty="0" err="1"/>
              <a:t>buffer.Length</a:t>
            </a:r>
            <a:r>
              <a:rPr lang="en-US" altLang="ko-KR" sz="1200" dirty="0"/>
              <a:t>);</a:t>
            </a:r>
          </a:p>
          <a:p>
            <a:r>
              <a:rPr lang="en-US" altLang="ko-KR" sz="1200" dirty="0"/>
              <a:t>            </a:t>
            </a:r>
            <a:r>
              <a:rPr lang="en-US" altLang="ko-KR" sz="1200" dirty="0" err="1"/>
              <a:t>stream.Flush</a:t>
            </a:r>
            <a:r>
              <a:rPr lang="en-US" altLang="ko-KR" sz="1200" dirty="0"/>
              <a:t>();</a:t>
            </a:r>
          </a:p>
          <a:p>
            <a:r>
              <a:rPr lang="en-US" altLang="ko-KR" sz="1200" dirty="0"/>
              <a:t>            </a:t>
            </a:r>
            <a:r>
              <a:rPr lang="en-US" altLang="ko-KR" sz="1200" dirty="0" err="1"/>
              <a:t>textBoxChat.Clear</a:t>
            </a:r>
            <a:r>
              <a:rPr lang="en-US" altLang="ko-KR" sz="1200" dirty="0"/>
              <a:t>();</a:t>
            </a:r>
          </a:p>
          <a:p>
            <a:r>
              <a:rPr lang="ko-KR" altLang="en-US" sz="1200" dirty="0"/>
              <a:t>        </a:t>
            </a:r>
            <a:r>
              <a:rPr lang="en-US" altLang="ko-KR" sz="1200" dirty="0"/>
              <a:t>}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15087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8023</TotalTime>
  <Words>745</Words>
  <Application>Microsoft Office PowerPoint</Application>
  <PresentationFormat>화면 슬라이드 쇼(4:3)</PresentationFormat>
  <Paragraphs>157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Arial</vt:lpstr>
      <vt:lpstr>맑은 고딕</vt:lpstr>
      <vt:lpstr>Calibri Light</vt:lpstr>
      <vt:lpstr>휴먼모음T</vt:lpstr>
      <vt:lpstr>휴먼편지체</vt:lpstr>
      <vt:lpstr>HY얕은샘물M</vt:lpstr>
      <vt:lpstr>돋움체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 유진</dc:creator>
  <cp:lastModifiedBy>은경 박</cp:lastModifiedBy>
  <cp:revision>52</cp:revision>
  <dcterms:created xsi:type="dcterms:W3CDTF">2018-05-25T08:25:01Z</dcterms:created>
  <dcterms:modified xsi:type="dcterms:W3CDTF">2019-06-16T13:52:32Z</dcterms:modified>
</cp:coreProperties>
</file>

<file path=docProps/thumbnail.jpeg>
</file>